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472" r:id="rId5"/>
    <p:sldId id="519" r:id="rId6"/>
    <p:sldId id="520" r:id="rId7"/>
    <p:sldId id="511" r:id="rId8"/>
    <p:sldId id="527" r:id="rId9"/>
    <p:sldId id="518" r:id="rId10"/>
    <p:sldId id="521" r:id="rId11"/>
    <p:sldId id="522" r:id="rId12"/>
    <p:sldId id="523" r:id="rId13"/>
    <p:sldId id="524" r:id="rId14"/>
    <p:sldId id="525" r:id="rId15"/>
    <p:sldId id="507" r:id="rId16"/>
    <p:sldId id="501" r:id="rId17"/>
    <p:sldId id="528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05" autoAdjust="0"/>
    <p:restoredTop sz="93926" autoAdjust="0"/>
  </p:normalViewPr>
  <p:slideViewPr>
    <p:cSldViewPr>
      <p:cViewPr varScale="1">
        <p:scale>
          <a:sx n="119" d="100"/>
          <a:sy n="119" d="100"/>
        </p:scale>
        <p:origin x="318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3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2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294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体积单位的换算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7973773-8D4A-49E0-AEFA-3630ECBD38CF}"/>
              </a:ext>
            </a:extLst>
          </p:cNvPr>
          <p:cNvGrpSpPr/>
          <p:nvPr userDrawn="1"/>
        </p:nvGrpSpPr>
        <p:grpSpPr>
          <a:xfrm>
            <a:off x="8003462" y="4739941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181069A5-4D6F-445B-8989-029B531BB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BF0CB911-B9CE-467A-A41C-9063CB2F3C3C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1990"/>
            <a:ext cx="9144000" cy="4115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0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单圆角矩形 24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单圆角矩形 25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423938" y="1435155"/>
            <a:ext cx="6085641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体积单位的换算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4" name="圆角矩形 33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5" name="圆角矩形 34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7" name="矩形 36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8" name="圆角矩形 3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3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组合 3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2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53030" y="339502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单位的换算。</a:t>
            </a: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683568" y="1131590"/>
            <a:ext cx="83529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       2800dm³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539552" y="1688490"/>
            <a:ext cx="820891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720cm³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     1.2m³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611560" y="2211710"/>
            <a:ext cx="7992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3600mL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        3L = 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683568" y="2991258"/>
            <a:ext cx="77048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0.5dm³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mL      600mL =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1979712" y="1112426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5000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6732746" y="1112426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2.8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6223141" y="1688490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1200000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123728" y="1688490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0.72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2417744" y="2211710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3.6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6150880" y="2186662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3000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2483768" y="2991258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6516216" y="3003798"/>
            <a:ext cx="1589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0.6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购买哪种包装的牛奶比较合算？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1008814" y="2708305"/>
            <a:ext cx="716358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要比较哪种牛奶合算，一定要统一好单位。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83094" y="915566"/>
            <a:ext cx="5481194" cy="144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2187186" y="2283718"/>
            <a:ext cx="66710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2.50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       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3.80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          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9.00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1469956" y="3147814"/>
            <a:ext cx="15001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200mL=0.2L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755576" y="3533522"/>
            <a:ext cx="2786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2.50÷0.2=12.5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/L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4398914" y="3147814"/>
            <a:ext cx="20002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380mL=0.38L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3684534" y="3533522"/>
            <a:ext cx="27860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3.80÷0.38=10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/L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6613492" y="3533522"/>
            <a:ext cx="18573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9÷1=9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（元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/L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3255906" y="3962150"/>
            <a:ext cx="18573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12.5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2893207" y="4371950"/>
            <a:ext cx="33575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答：第三种牛奶比较合算。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6" grpId="0"/>
      <p:bldP spid="17" grpId="0"/>
      <p:bldP spid="18" grpId="0"/>
      <p:bldP spid="19" grpId="0"/>
      <p:bldP spid="20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49370" y="339502"/>
            <a:ext cx="8227086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4L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水倒入一个棱长为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的玻璃缸中，倒入后水高多少厘米？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115616" y="1635646"/>
            <a:ext cx="32422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4L=4000mL=4000cm³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立方体 8"/>
          <p:cNvSpPr/>
          <p:nvPr/>
        </p:nvSpPr>
        <p:spPr>
          <a:xfrm>
            <a:off x="6656242" y="2708356"/>
            <a:ext cx="1285884" cy="1285884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42" name="Picture 2" descr="http://game.ceeger.com/forum/attachment/1406/thread/2_10238_7cfc5cf42b0d208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8430" b="64813"/>
          <a:stretch>
            <a:fillRect/>
          </a:stretch>
        </p:blipFill>
        <p:spPr bwMode="auto">
          <a:xfrm flipH="1">
            <a:off x="6156176" y="1779662"/>
            <a:ext cx="1296292" cy="1155182"/>
          </a:xfrm>
          <a:prstGeom prst="rect">
            <a:avLst/>
          </a:prstGeom>
          <a:noFill/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1329929" y="2064274"/>
            <a:ext cx="2431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a×a×a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329930" y="2449982"/>
            <a:ext cx="288203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a=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V÷a÷a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=4000÷20÷20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=10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973524" y="3992746"/>
            <a:ext cx="388843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答：倒入后水高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8424936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请结合生活中的实际情况想一想，电视机包装箱的长是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？宽和高呢？箱子的体积是多少？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83567" y="1851670"/>
            <a:ext cx="470996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60dm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，大约有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层楼高，所以电视机的包装箱是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，宽是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，高是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7197" y="1635646"/>
            <a:ext cx="2053195" cy="138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971600" y="3051999"/>
            <a:ext cx="39290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=60×50×40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=120000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=120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3434580" y="4109305"/>
            <a:ext cx="52252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答：箱子的体积是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立方分米。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285852" y="2120538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在比较和计算时，单位一定要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统一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309792" y="2696602"/>
            <a:ext cx="628654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相邻两个体积单位之间的进率是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285852" y="3272666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体积单位和对应的容积单位要牢记。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4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65A7956-08EA-4D94-B036-5753C6DDD4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941A30E9-4131-4D6E-9015-9392F3698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7306" y="1674087"/>
            <a:ext cx="5214974" cy="204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683568" y="84355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还记得淘气和笑笑在比较文具盒的大小时发生的争执吗？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1560" y="3723878"/>
            <a:ext cx="8228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我们在比较物体的大小时一定要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统一单位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，那体积单位之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间应该怎样换算呢？通过今天的学习，相信你一定能掌握。</a:t>
            </a:r>
          </a:p>
        </p:txBody>
      </p:sp>
      <p:sp>
        <p:nvSpPr>
          <p:cNvPr id="16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611561" y="948665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的正方体盒子中，可以放多少个体积为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的小正方体？想一想，填一填。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1142976" y="2357436"/>
            <a:ext cx="1500198" cy="1500198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矩形 12"/>
          <p:cNvSpPr/>
          <p:nvPr/>
        </p:nvSpPr>
        <p:spPr>
          <a:xfrm>
            <a:off x="1428728" y="3500444"/>
            <a:ext cx="5693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1dm</a:t>
            </a:r>
            <a:endParaRPr lang="zh-CN" alt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19872" y="1832506"/>
            <a:ext cx="413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1dm = 10cm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14546" y="292894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10cm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49296" y="2264554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所以正方体的棱长上可以摆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576" y="3845523"/>
            <a:ext cx="1143008" cy="177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3449295" y="3128650"/>
            <a:ext cx="5302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这样的话，正方体的盒子每一层可以摆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49296" y="399274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整个盒子可以摆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2" grpId="0" animBg="1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339502"/>
            <a:ext cx="81977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根据上面的推导，你知道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之间的联系吗？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7411" y="1491630"/>
            <a:ext cx="2138965" cy="207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691680" y="149106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1dm³=     cm³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771800" y="1995686"/>
            <a:ext cx="114585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4340" y="1491630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rot="5400000">
            <a:off x="1513085" y="2455473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44080" y="3091214"/>
            <a:ext cx="77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1L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 rot="5400000">
            <a:off x="2941051" y="2454679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91880" y="3075806"/>
            <a:ext cx="77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mL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39752" y="3075806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=1000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699792" y="3579862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2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378452" y="339502"/>
            <a:ext cx="8225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1dm³ = 1000cm³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等于多少立方分米？说一说，你是怎样想的？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1635646"/>
            <a:ext cx="3975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1m³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是棱长为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的正方体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608" y="2092792"/>
            <a:ext cx="3441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1m³=1m × 1m × 1m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62080" y="2571750"/>
            <a:ext cx="3441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=10dm×10dm ×10dm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1212" y="3075806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=1000dm³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1212" y="3771042"/>
            <a:ext cx="2177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1m³=1000dm³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6444208" y="1361294"/>
            <a:ext cx="1714512" cy="171451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5" name="矩形 14"/>
          <p:cNvSpPr/>
          <p:nvPr/>
        </p:nvSpPr>
        <p:spPr>
          <a:xfrm>
            <a:off x="6876256" y="3075806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1m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  <p:bldP spid="10" grpId="0"/>
      <p:bldP spid="11" grpId="0"/>
      <p:bldP spid="12" grpId="0"/>
      <p:bldP spid="13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115616" y="1579026"/>
          <a:ext cx="6572297" cy="1928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8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5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207"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单位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相邻两个单位间的进率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2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m,</a:t>
                      </a:r>
                      <a:r>
                        <a:rPr lang="en-US" altLang="zh-CN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  ,cm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2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m²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，</a:t>
                      </a:r>
                      <a:r>
                        <a:rPr lang="zh-CN" altLang="en-US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，</a:t>
                      </a:r>
                      <a:r>
                        <a:rPr lang="en-US" altLang="zh-CN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cm²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20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m³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，</a:t>
                      </a:r>
                      <a:r>
                        <a:rPr lang="zh-CN" altLang="en-US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，</a:t>
                      </a:r>
                      <a:r>
                        <a:rPr lang="en-US" altLang="zh-CN" sz="2000" b="1" baseline="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034" y="339502"/>
            <a:ext cx="3927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想一想，填一填。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074822" y="2434694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973004" y="2936348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003384" y="3436414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15880" y="200765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4838" y="210761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4442" y="2579158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dm²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44838" y="260767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15880" y="3079224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12160" y="3107742"/>
            <a:ext cx="1119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71538" y="627534"/>
            <a:ext cx="7372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特别注意，体积单位和容积单位之间的联系。</a:t>
            </a: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1357290" y="1928808"/>
          <a:ext cx="2190765" cy="2071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0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体积单位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容积单位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3555243" y="1928808"/>
          <a:ext cx="2190765" cy="2071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0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立方分米（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dm³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升（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5753196" y="1928808"/>
          <a:ext cx="2190765" cy="2071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0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立方厘米（</a:t>
                      </a:r>
                      <a:r>
                        <a:rPr lang="en-US" altLang="zh-CN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cm³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85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毫升（</a:t>
                      </a:r>
                      <a:r>
                        <a:rPr lang="en-US" altLang="zh-CN" sz="2400" b="1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mL</a:t>
                      </a:r>
                      <a:r>
                        <a:rPr lang="zh-CN" altLang="en-US" sz="24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2" name="组合 31"/>
          <p:cNvGrpSpPr/>
          <p:nvPr/>
        </p:nvGrpSpPr>
        <p:grpSpPr>
          <a:xfrm>
            <a:off x="4426742" y="2642394"/>
            <a:ext cx="145258" cy="429422"/>
            <a:chOff x="4426742" y="2571750"/>
            <a:chExt cx="145258" cy="429422"/>
          </a:xfrm>
        </p:grpSpPr>
        <p:cxnSp>
          <p:nvCxnSpPr>
            <p:cNvPr id="30" name="直接连接符 29"/>
            <p:cNvCxnSpPr/>
            <p:nvPr/>
          </p:nvCxnSpPr>
          <p:spPr>
            <a:xfrm rot="5400000">
              <a:off x="4213222" y="2786064"/>
              <a:ext cx="428628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5400000">
              <a:off x="4356892" y="2785270"/>
              <a:ext cx="428628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6784196" y="2642394"/>
            <a:ext cx="145258" cy="429422"/>
            <a:chOff x="4426742" y="2571750"/>
            <a:chExt cx="145258" cy="429422"/>
          </a:xfrm>
        </p:grpSpPr>
        <p:cxnSp>
          <p:nvCxnSpPr>
            <p:cNvPr id="34" name="直接连接符 33"/>
            <p:cNvCxnSpPr/>
            <p:nvPr/>
          </p:nvCxnSpPr>
          <p:spPr>
            <a:xfrm rot="5400000">
              <a:off x="4213222" y="2786064"/>
              <a:ext cx="428628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4356892" y="2785270"/>
              <a:ext cx="428628" cy="158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5286380" y="2243078"/>
            <a:ext cx="857256" cy="400110"/>
            <a:chOff x="5286380" y="4143386"/>
            <a:chExt cx="857256" cy="400110"/>
          </a:xfrm>
        </p:grpSpPr>
        <p:cxnSp>
          <p:nvCxnSpPr>
            <p:cNvPr id="41" name="直接箭头连接符 40"/>
            <p:cNvCxnSpPr/>
            <p:nvPr/>
          </p:nvCxnSpPr>
          <p:spPr>
            <a:xfrm>
              <a:off x="5357818" y="4498988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286380" y="4143386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86380" y="3286130"/>
            <a:ext cx="857256" cy="400110"/>
            <a:chOff x="5286380" y="4143386"/>
            <a:chExt cx="857256" cy="400110"/>
          </a:xfrm>
        </p:grpSpPr>
        <p:cxnSp>
          <p:nvCxnSpPr>
            <p:cNvPr id="44" name="直接箭头连接符 43"/>
            <p:cNvCxnSpPr/>
            <p:nvPr/>
          </p:nvCxnSpPr>
          <p:spPr>
            <a:xfrm>
              <a:off x="5357818" y="4498988"/>
              <a:ext cx="78581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286380" y="4143386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endPara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44619" y="977799"/>
            <a:ext cx="8149501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的正方体盒子中，可以放多少个边长为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的小正方体？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922268" y="2213527"/>
            <a:ext cx="17145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2m = 20dm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7074022" y="1851670"/>
            <a:ext cx="1314402" cy="1314402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317406" y="280888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endParaRPr lang="zh-CN" altLang="en-US" dirty="0"/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922268" y="2627712"/>
            <a:ext cx="22888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20÷2=10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3491880" y="2258380"/>
            <a:ext cx="2830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每条棱上可以摆放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922268" y="3313574"/>
            <a:ext cx="36724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10×10×10 = 1000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886550" y="3889709"/>
            <a:ext cx="42121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答：可以放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个小正方体。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8250009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下面每个图形的体积各是多少？填一填，与同伴说一说你是怎样想的。（每个小正方体的棱长为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923678"/>
            <a:ext cx="58293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直接连接符 28"/>
          <p:cNvCxnSpPr/>
          <p:nvPr/>
        </p:nvCxnSpPr>
        <p:spPr>
          <a:xfrm>
            <a:off x="2030612" y="3128593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285852" y="2771403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体积：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245190" y="3128593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00430" y="2771403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体积：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6174016" y="3128593"/>
            <a:ext cx="684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29256" y="2771403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体积：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071670" y="2771403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14810" y="2771403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36cm³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43636" y="2774609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54cm³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7917" y="3484165"/>
            <a:ext cx="8038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小结：可以直接数小正方体的个数，也可以先算出长方体的长、宽、高，然后再利用公式计算。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  <p:bldP spid="34" grpId="0"/>
      <p:bldP spid="36" grpId="0"/>
      <p:bldP spid="37" grpId="0"/>
      <p:bldP spid="38" grpId="0"/>
      <p:bldP spid="39" grpId="0"/>
      <p:bldP spid="4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</Words>
  <Application>Microsoft Office PowerPoint</Application>
  <PresentationFormat>全屏显示(16:9)</PresentationFormat>
  <Paragraphs>124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